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0" r:id="rId3"/>
    <p:sldId id="324" r:id="rId4"/>
    <p:sldId id="331" r:id="rId5"/>
    <p:sldId id="330" r:id="rId6"/>
    <p:sldId id="286" r:id="rId7"/>
    <p:sldId id="287" r:id="rId8"/>
    <p:sldId id="325" r:id="rId9"/>
    <p:sldId id="289" r:id="rId10"/>
    <p:sldId id="327" r:id="rId11"/>
    <p:sldId id="328" r:id="rId12"/>
    <p:sldId id="326" r:id="rId13"/>
    <p:sldId id="292" r:id="rId14"/>
    <p:sldId id="296" r:id="rId15"/>
    <p:sldId id="295" r:id="rId16"/>
    <p:sldId id="294" r:id="rId17"/>
    <p:sldId id="290" r:id="rId18"/>
    <p:sldId id="291" r:id="rId19"/>
    <p:sldId id="300" r:id="rId20"/>
    <p:sldId id="301" r:id="rId21"/>
    <p:sldId id="297" r:id="rId22"/>
    <p:sldId id="303" r:id="rId23"/>
    <p:sldId id="304" r:id="rId24"/>
    <p:sldId id="302" r:id="rId25"/>
    <p:sldId id="298" r:id="rId26"/>
    <p:sldId id="299" r:id="rId27"/>
    <p:sldId id="319" r:id="rId28"/>
    <p:sldId id="306" r:id="rId29"/>
    <p:sldId id="307" r:id="rId30"/>
    <p:sldId id="305" r:id="rId31"/>
    <p:sldId id="308" r:id="rId32"/>
    <p:sldId id="310" r:id="rId33"/>
    <p:sldId id="311" r:id="rId34"/>
    <p:sldId id="312" r:id="rId35"/>
    <p:sldId id="313" r:id="rId36"/>
    <p:sldId id="309" r:id="rId37"/>
    <p:sldId id="315" r:id="rId38"/>
    <p:sldId id="316" r:id="rId39"/>
    <p:sldId id="317" r:id="rId40"/>
    <p:sldId id="318" r:id="rId41"/>
    <p:sldId id="314" r:id="rId42"/>
    <p:sldId id="321" r:id="rId43"/>
    <p:sldId id="322" r:id="rId44"/>
    <p:sldId id="323" r:id="rId45"/>
    <p:sldId id="320" r:id="rId46"/>
    <p:sldId id="329" r:id="rId47"/>
    <p:sldId id="285" r:id="rId48"/>
    <p:sldId id="270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A73"/>
    <a:srgbClr val="529FC6"/>
    <a:srgbClr val="F0ABB0"/>
    <a:srgbClr val="B381D9"/>
    <a:srgbClr val="F6CACD"/>
    <a:srgbClr val="C5DFEC"/>
    <a:srgbClr val="FAE2E4"/>
    <a:srgbClr val="FFEFFF"/>
    <a:srgbClr val="E1E1E1"/>
    <a:srgbClr val="ED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4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5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0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1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8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7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5E242-DF28-46D0-B610-7AAC9520DB54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C68D0-3F7A-4CF9-A89F-560815D59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 rot="5400000">
            <a:off x="-328792" y="3313584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2020.01.01</a:t>
            </a:r>
            <a:endParaRPr lang="ko-KR" altLang="en-US" sz="9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2566" y="2214075"/>
            <a:ext cx="77668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롤 데이터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815" y="3544270"/>
            <a:ext cx="4724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54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8649" y="6447119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ko-KR" altLang="en-US" spc="6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챔피언분석</a:t>
            </a:r>
            <a:endParaRPr lang="en-US" altLang="ko-KR" spc="6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241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37623" y="46551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8A9673-733F-4D13-0F72-5CAAFA98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9" y="2237360"/>
            <a:ext cx="5613301" cy="439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823EF7-5253-01F9-D0FB-91C61AAE6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760"/>
          <a:stretch/>
        </p:blipFill>
        <p:spPr>
          <a:xfrm>
            <a:off x="661039" y="1603535"/>
            <a:ext cx="5613301" cy="64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E384F-72A5-451C-BFFB-AEF49BF8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67" y="1603534"/>
            <a:ext cx="4557012" cy="50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6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4" y="87505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37623" y="46551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59CFF2-78BC-928F-7195-A9B5375A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8" y="1735608"/>
            <a:ext cx="5434961" cy="4773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72D6E0-3399-D9E1-7093-A2E30611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5" y="1735608"/>
            <a:ext cx="5887747" cy="47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8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864E2-B274-019F-B1E2-39726126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6" y="4678195"/>
            <a:ext cx="4686656" cy="1416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5622791" y="4283775"/>
            <a:ext cx="4218447" cy="217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라인별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챔피언 순위를 출력할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default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값으로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정해준다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getChampionInfo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(tier,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71424-80BC-1F33-EF07-778F35FB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92" b="27107"/>
          <a:stretch/>
        </p:blipFill>
        <p:spPr>
          <a:xfrm>
            <a:off x="612406" y="1659476"/>
            <a:ext cx="4939224" cy="213295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35A41-A035-614F-C3BB-DB7DF883F0B9}"/>
              </a:ext>
            </a:extLst>
          </p:cNvPr>
          <p:cNvSpPr/>
          <p:nvPr/>
        </p:nvSpPr>
        <p:spPr>
          <a:xfrm>
            <a:off x="1095357" y="1659476"/>
            <a:ext cx="517235" cy="323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5904893" y="1852284"/>
            <a:ext cx="5487417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챔피언분석 카테고리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640189" y="4091137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0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6251939" y="2434791"/>
            <a:ext cx="5246353" cy="2610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담는다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결과를 파라미터로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nameList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 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setViewName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 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mav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return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639377-1AC8-3BC2-3F5E-4F83C5797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8" y="2276404"/>
            <a:ext cx="5136464" cy="292723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E95B95-FFCA-91D5-BC75-8C4FBBE6C774}"/>
              </a:ext>
            </a:extLst>
          </p:cNvPr>
          <p:cNvGrpSpPr/>
          <p:nvPr/>
        </p:nvGrpSpPr>
        <p:grpSpPr>
          <a:xfrm>
            <a:off x="693708" y="1598617"/>
            <a:ext cx="1884218" cy="369332"/>
            <a:chOff x="516772" y="1951707"/>
            <a:chExt cx="1884218" cy="369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163302-CBC9-676C-DE63-C79ECEF10690}"/>
                </a:ext>
              </a:extLst>
            </p:cNvPr>
            <p:cNvSpPr/>
            <p:nvPr/>
          </p:nvSpPr>
          <p:spPr>
            <a:xfrm>
              <a:off x="516772" y="2105893"/>
              <a:ext cx="1884218" cy="21514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63696A-92B7-203D-0885-63DB5161C3B6}"/>
                </a:ext>
              </a:extLst>
            </p:cNvPr>
            <p:cNvSpPr txBox="1"/>
            <p:nvPr/>
          </p:nvSpPr>
          <p:spPr>
            <a:xfrm>
              <a:off x="594940" y="1951707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getChampionInfo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9BC8D0-9442-81FC-222D-19714F9B83C7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026F9-5B92-969B-E5A3-4D4415152EC6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CA89C-9ED6-9014-90A6-B984D7941304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012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95B95-FFCA-91D5-BC75-8C4FBBE6C774}"/>
              </a:ext>
            </a:extLst>
          </p:cNvPr>
          <p:cNvGrpSpPr/>
          <p:nvPr/>
        </p:nvGrpSpPr>
        <p:grpSpPr>
          <a:xfrm>
            <a:off x="674255" y="2579596"/>
            <a:ext cx="1026312" cy="385276"/>
            <a:chOff x="941434" y="1951707"/>
            <a:chExt cx="1026312" cy="3852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163302-CBC9-676C-DE63-C79ECEF10690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63696A-92B7-203D-0885-63DB5161C3B6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9BC8D0-9442-81FC-222D-19714F9B83C7}"/>
              </a:ext>
            </a:extLst>
          </p:cNvPr>
          <p:cNvGrpSpPr/>
          <p:nvPr/>
        </p:nvGrpSpPr>
        <p:grpSpPr>
          <a:xfrm>
            <a:off x="583107" y="875892"/>
            <a:ext cx="1024138" cy="369332"/>
            <a:chOff x="5892146" y="1951707"/>
            <a:chExt cx="1024138" cy="369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026F9-5B92-969B-E5A3-4D4415152EC6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CA89C-9ED6-9014-90A6-B984D7941304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C9BADE-6F6B-E547-1946-7415E061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" y="1505946"/>
            <a:ext cx="6810375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A86DFD-3989-8B64-4B7C-556DE719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5" y="3181795"/>
            <a:ext cx="6534150" cy="1352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F0681B-0C02-46F8-D497-C373ACF30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6" y="4862406"/>
            <a:ext cx="6534150" cy="14763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8155A4-F9EB-8D91-8E9A-2DB32CC26EE3}"/>
              </a:ext>
            </a:extLst>
          </p:cNvPr>
          <p:cNvSpPr txBox="1"/>
          <p:nvPr/>
        </p:nvSpPr>
        <p:spPr>
          <a:xfrm>
            <a:off x="7521653" y="3324197"/>
            <a:ext cx="4073236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챔피언 한글을 이름 순으로 정렬해서 검색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왼쪽 리스트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24618-61B2-B596-8750-FE0CD42B7991}"/>
              </a:ext>
            </a:extLst>
          </p:cNvPr>
          <p:cNvSpPr txBox="1"/>
          <p:nvPr/>
        </p:nvSpPr>
        <p:spPr>
          <a:xfrm>
            <a:off x="7521653" y="4928229"/>
            <a:ext cx="4118303" cy="134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픽률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밴률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카운터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1,2,3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챔피언티어와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승률 순으로 정렬해서 검색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오른쪽 리스트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770963" y="465512"/>
            <a:ext cx="265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1180898" y="5003561"/>
            <a:ext cx="3413190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검색해온 값들을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출력할 태그를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생성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6633BD-452E-50B8-F893-D5FFB200A8D7}"/>
              </a:ext>
            </a:extLst>
          </p:cNvPr>
          <p:cNvGrpSpPr/>
          <p:nvPr/>
        </p:nvGrpSpPr>
        <p:grpSpPr>
          <a:xfrm>
            <a:off x="700196" y="1382126"/>
            <a:ext cx="1700861" cy="369332"/>
            <a:chOff x="725436" y="1951707"/>
            <a:chExt cx="1700861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B8F1A8-ABE8-D721-9EBF-C8E68F6D30C4}"/>
                </a:ext>
              </a:extLst>
            </p:cNvPr>
            <p:cNvSpPr/>
            <p:nvPr/>
          </p:nvSpPr>
          <p:spPr>
            <a:xfrm>
              <a:off x="725436" y="2105893"/>
              <a:ext cx="1700861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EAB45-4807-2487-EF66-756C94831AAB}"/>
                </a:ext>
              </a:extLst>
            </p:cNvPr>
            <p:cNvSpPr txBox="1"/>
            <p:nvPr/>
          </p:nvSpPr>
          <p:spPr>
            <a:xfrm>
              <a:off x="774430" y="1951707"/>
              <a:ext cx="1651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makechampList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FB4BEC2-8182-07AC-9CDF-91B86F01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1" y="1888360"/>
            <a:ext cx="9601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65164" y="465512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A62A6-38BB-48B1-0A1F-D330EC0D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34" y="1686801"/>
            <a:ext cx="6567625" cy="4873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A8B7F-0F8D-8E59-ADE2-436FAC31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45" y="1973128"/>
            <a:ext cx="5463763" cy="1677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7346662" y="4406905"/>
            <a:ext cx="3702053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검색해온 값들을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출력할 태그를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생성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6633BD-452E-50B8-F893-D5FFB200A8D7}"/>
              </a:ext>
            </a:extLst>
          </p:cNvPr>
          <p:cNvGrpSpPr/>
          <p:nvPr/>
        </p:nvGrpSpPr>
        <p:grpSpPr>
          <a:xfrm>
            <a:off x="571284" y="1245224"/>
            <a:ext cx="1348532" cy="387994"/>
            <a:chOff x="725437" y="1951707"/>
            <a:chExt cx="1348532" cy="387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B8F1A8-ABE8-D721-9EBF-C8E68F6D30C4}"/>
                </a:ext>
              </a:extLst>
            </p:cNvPr>
            <p:cNvSpPr/>
            <p:nvPr/>
          </p:nvSpPr>
          <p:spPr>
            <a:xfrm>
              <a:off x="725437" y="2105893"/>
              <a:ext cx="1348532" cy="23380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EAB45-4807-2487-EF66-756C94831AAB}"/>
                </a:ext>
              </a:extLst>
            </p:cNvPr>
            <p:cNvSpPr txBox="1"/>
            <p:nvPr/>
          </p:nvSpPr>
          <p:spPr>
            <a:xfrm>
              <a:off x="774430" y="1951707"/>
              <a:ext cx="124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makeTierList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285460" y="875892"/>
            <a:ext cx="1790876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48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770963" y="465512"/>
            <a:ext cx="265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5975927" y="2369878"/>
            <a:ext cx="5293434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처음엔 이름 순으로 정렬된 챔피언 리스트 보여줌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라인 버튼 클릭 시 해당 라인의 챔피언 리스트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챔피언의 초상화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클릭시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상세 페이 지 이동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F385B9-B535-CB05-B1B6-548A9E72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39" y="1586139"/>
            <a:ext cx="3404524" cy="49013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24FA9F-9505-B8BA-4C6D-B936975917F2}"/>
              </a:ext>
            </a:extLst>
          </p:cNvPr>
          <p:cNvSpPr/>
          <p:nvPr/>
        </p:nvSpPr>
        <p:spPr>
          <a:xfrm>
            <a:off x="1657430" y="2912138"/>
            <a:ext cx="3075709" cy="378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1A7DB7-8291-7033-8EA4-FF6E504EAB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0997F5-77B8-A356-3A29-F5BDA646980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CC7D26-0FE0-C921-B478-E4EBCEAE564A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9E5A59-1FBB-4C8C-71A4-31EA0ED34F1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733139" y="3101483"/>
            <a:ext cx="1242788" cy="1"/>
          </a:xfrm>
          <a:prstGeom prst="straightConnector1">
            <a:avLst/>
          </a:prstGeom>
          <a:ln w="28575">
            <a:solidFill>
              <a:srgbClr val="529F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080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65164" y="465512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 리스트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6873714" y="2607331"/>
            <a:ext cx="5293434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탑의 챔피언 순위를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라인 버튼 클릭 시 해당 라인의 챔피언 순위를 보여줌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챔피언의 초상화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클릭시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상세 페이 지 이동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3B0D6-9EE5-F071-18EC-43F577D0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29" y="1425433"/>
            <a:ext cx="5693856" cy="52543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B0BC90-1FC2-ECCD-BD5C-91CC6EB99C47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1871E51-EA75-8EC5-0943-B3C4C4CBD6CA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25563B-7A2C-AFD0-6DC2-DD27CF400F0F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4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1444" y="46551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768483" y="901915"/>
            <a:ext cx="1050806" cy="369332"/>
            <a:chOff x="5689861" y="1951707"/>
            <a:chExt cx="112219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724579" y="2105893"/>
              <a:ext cx="1087478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689861" y="1951707"/>
              <a:ext cx="1102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1800597" y="2601294"/>
            <a:ext cx="7226671" cy="8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 Bean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으로 파라미터를 받는다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(champ)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 실행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DF5F2-3647-B337-3BFF-505D79627A1B}"/>
              </a:ext>
            </a:extLst>
          </p:cNvPr>
          <p:cNvGrpSpPr/>
          <p:nvPr/>
        </p:nvGrpSpPr>
        <p:grpSpPr>
          <a:xfrm>
            <a:off x="891330" y="3536082"/>
            <a:ext cx="923637" cy="369332"/>
            <a:chOff x="5773963" y="1951707"/>
            <a:chExt cx="923637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2623B7-3ED9-E20D-61DD-B2525D47BC7D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912551-70C7-279F-1B60-EC8E5F3DB577}"/>
                </a:ext>
              </a:extLst>
            </p:cNvPr>
            <p:cNvSpPr txBox="1"/>
            <p:nvPr/>
          </p:nvSpPr>
          <p:spPr>
            <a:xfrm>
              <a:off x="5822603" y="1951707"/>
              <a:ext cx="79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7060348" y="4207299"/>
            <a:ext cx="4732881" cy="2314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파라미터를 변수에 저장 후 문자열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과 비교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넘어온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값이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일 경우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그렇지 않을 경우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getLaneChamp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(lane, tier)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둘 중 하나를 실행한 결과로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실행결과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F2FA2-9F71-C3B4-4741-882A7E58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67" y="1475193"/>
            <a:ext cx="7143750" cy="1066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C720AC-7F3B-97CD-8047-3DAD3E41C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80" y="4030416"/>
            <a:ext cx="5162149" cy="27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514751" y="45927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ffectLst>
                  <a:outerShdw dist="88900" dir="1800000" algn="ctr" rotWithShape="0">
                    <a:srgbClr val="529FC6">
                      <a:alpha val="68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effectLst>
                <a:outerShdw dist="88900" dir="1800000" algn="ctr" rotWithShape="0">
                  <a:srgbClr val="529FC6">
                    <a:alpha val="68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1951" y="2294823"/>
            <a:ext cx="2387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역할 및 기여도</a:t>
            </a:r>
            <a:endParaRPr lang="en-US" altLang="ko-KR" sz="12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41951" y="3307363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및 소개</a:t>
            </a:r>
            <a:endParaRPr lang="en-US" altLang="ko-KR" sz="12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1951" y="4319903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구성 및 수행</a:t>
            </a:r>
            <a:endParaRPr lang="en-US" altLang="ko-KR" sz="12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3241" y="207937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3241" y="3091919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0874" y="4104459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314565" y="2554318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314565" y="3565979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4565" y="4577640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8CFFEA-D280-A88E-6775-DE810ECE6D6B}"/>
              </a:ext>
            </a:extLst>
          </p:cNvPr>
          <p:cNvSpPr txBox="1"/>
          <p:nvPr/>
        </p:nvSpPr>
        <p:spPr>
          <a:xfrm>
            <a:off x="5641951" y="5285526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12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소감</a:t>
            </a:r>
            <a:endParaRPr lang="en-US" altLang="ko-KR" sz="12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608E8-50CB-8224-3A3A-47B808668BA8}"/>
              </a:ext>
            </a:extLst>
          </p:cNvPr>
          <p:cNvSpPr txBox="1"/>
          <p:nvPr/>
        </p:nvSpPr>
        <p:spPr>
          <a:xfrm>
            <a:off x="4520873" y="5070082"/>
            <a:ext cx="44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F0A7B-7100-36B5-31AD-02FE18A5DD4F}"/>
              </a:ext>
            </a:extLst>
          </p:cNvPr>
          <p:cNvCxnSpPr/>
          <p:nvPr/>
        </p:nvCxnSpPr>
        <p:spPr>
          <a:xfrm>
            <a:off x="4314565" y="5544142"/>
            <a:ext cx="21186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6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71441" y="465512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871978" y="1001888"/>
            <a:ext cx="1725307" cy="385276"/>
            <a:chOff x="6028336" y="1951707"/>
            <a:chExt cx="1725307" cy="3852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1708464" cy="231090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6028336" y="1951707"/>
              <a:ext cx="170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 &amp; Mapper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55134" y="3830613"/>
            <a:ext cx="1725307" cy="385276"/>
            <a:chOff x="941433" y="1951707"/>
            <a:chExt cx="1725307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3" y="2105892"/>
              <a:ext cx="1725307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1024460" y="1951707"/>
              <a:ext cx="15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 &amp; 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5C4E6F-8316-DD32-3928-C3A450D6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52" y="1625447"/>
            <a:ext cx="4489106" cy="3439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94D16-AF88-97F7-7E35-8D48D6DE5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252" y="2005463"/>
            <a:ext cx="6696075" cy="1381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D18A9-7C43-4980-3273-A49E33A93CB6}"/>
              </a:ext>
            </a:extLst>
          </p:cNvPr>
          <p:cNvSpPr txBox="1"/>
          <p:nvPr/>
        </p:nvSpPr>
        <p:spPr>
          <a:xfrm>
            <a:off x="1422778" y="3415255"/>
            <a:ext cx="2497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이미지가 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all”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일 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774797-5B2B-4F14-9383-A5520432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252" y="4405115"/>
            <a:ext cx="7038975" cy="2886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C94B97-0909-AC00-3E51-F51E04C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251" y="4720872"/>
            <a:ext cx="7038975" cy="16192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9E9A04-9BCA-E093-4FCD-B95FD1574250}"/>
              </a:ext>
            </a:extLst>
          </p:cNvPr>
          <p:cNvSpPr txBox="1"/>
          <p:nvPr/>
        </p:nvSpPr>
        <p:spPr>
          <a:xfrm>
            <a:off x="1513251" y="6392487"/>
            <a:ext cx="172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특정 라인인 경우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36FD58-8867-289F-4DD4-3B50532D4571}"/>
              </a:ext>
            </a:extLst>
          </p:cNvPr>
          <p:cNvSpPr txBox="1"/>
          <p:nvPr/>
        </p:nvSpPr>
        <p:spPr>
          <a:xfrm>
            <a:off x="8095111" y="3327534"/>
            <a:ext cx="3692721" cy="102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해당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혹은 모든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순으로 정렬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90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609599" y="901915"/>
            <a:ext cx="1200728" cy="369332"/>
            <a:chOff x="5700244" y="1951707"/>
            <a:chExt cx="1102233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818947" y="2105893"/>
              <a:ext cx="898742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700244" y="1951707"/>
              <a:ext cx="110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Front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F21B26F-FE6D-31C7-E746-A3BE99B1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68" y="1506538"/>
            <a:ext cx="3409598" cy="23920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E7F3FF-529C-3D55-B436-7EBBD3C3BB64}"/>
              </a:ext>
            </a:extLst>
          </p:cNvPr>
          <p:cNvSpPr txBox="1"/>
          <p:nvPr/>
        </p:nvSpPr>
        <p:spPr>
          <a:xfrm>
            <a:off x="4932012" y="1680316"/>
            <a:ext cx="5767247" cy="174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로테이션 이미지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ajax(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비동기통신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통해 금주의 로테이션 챔피언 정보를 검색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해당 위치에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AC9626-7AAF-7610-BA97-DCA31B4E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68" y="4866288"/>
            <a:ext cx="7115175" cy="113347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83564E-71CD-C383-DBD4-2AB44875D4C2}"/>
              </a:ext>
            </a:extLst>
          </p:cNvPr>
          <p:cNvGrpSpPr/>
          <p:nvPr/>
        </p:nvGrpSpPr>
        <p:grpSpPr>
          <a:xfrm>
            <a:off x="738909" y="4162644"/>
            <a:ext cx="1071280" cy="385276"/>
            <a:chOff x="1268446" y="1951707"/>
            <a:chExt cx="1071280" cy="38527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F106BA-4B2D-59BA-C951-554C78BBB503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39D06F-212F-4B6E-4CEE-2A63210012C6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DE4E331-CEF9-596B-7FF8-551E12190F2E}"/>
              </a:ext>
            </a:extLst>
          </p:cNvPr>
          <p:cNvSpPr txBox="1"/>
          <p:nvPr/>
        </p:nvSpPr>
        <p:spPr>
          <a:xfrm>
            <a:off x="8239678" y="5279136"/>
            <a:ext cx="2752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getRotationChamp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 실행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4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2E4DE8A-D6AB-814F-C22C-DA36514F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0" y="1597307"/>
            <a:ext cx="8021901" cy="385509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87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888C5-B043-EC33-021E-ED4A5B1863E7}"/>
              </a:ext>
            </a:extLst>
          </p:cNvPr>
          <p:cNvSpPr txBox="1"/>
          <p:nvPr/>
        </p:nvSpPr>
        <p:spPr>
          <a:xfrm>
            <a:off x="8373569" y="1436627"/>
            <a:ext cx="3702053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RestTemplate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인스턴스를 이용해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Riot API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내용을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서버에 받아온다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받아온 내용을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JsonParser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인스턴스를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parsing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Gson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라이브러리를 이용해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Json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형태의 내용을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배열 형태로 다시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parsing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 속도의 향상을 위해 배열에 있는 모든 요소를 한번에 파라미터로 넘겨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getRotation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실행결과로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makechampList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rotationChampion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실행하여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형태의 태그 생성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7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16990" y="465512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왼쪽 리스트 로테이션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7873EF-ABD1-106B-9BB1-62E2C2EC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04" y="1578813"/>
            <a:ext cx="10016422" cy="549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9DBF8D-60AB-B844-437B-C043B659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4" y="3020898"/>
            <a:ext cx="10424447" cy="159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29F2C-6AD3-37DC-DF9C-AA5B6F4F4E8C}"/>
              </a:ext>
            </a:extLst>
          </p:cNvPr>
          <p:cNvSpPr txBox="1"/>
          <p:nvPr/>
        </p:nvSpPr>
        <p:spPr>
          <a:xfrm>
            <a:off x="1247857" y="4930662"/>
            <a:ext cx="5888011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받은 파라미터들을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WHERE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절 조건으로 걸어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 한글이름을 검색한다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94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5642" y="465512"/>
            <a:ext cx="40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609599" y="901915"/>
            <a:ext cx="1200728" cy="369332"/>
            <a:chOff x="5700244" y="1951707"/>
            <a:chExt cx="1102233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818947" y="2105893"/>
              <a:ext cx="898742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700244" y="1951707"/>
              <a:ext cx="110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Front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5698560" y="1982860"/>
            <a:ext cx="5938982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라인 버튼 클릭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ajax(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비동기통신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통해 해당 라인에 대한 정보로 다시 검색 후 출력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티어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정보와 라인 정보를 변수에 담아 해당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보낸다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해당 위치에 출력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C2C13-403D-143E-C8D6-74DF852F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3" y="1594932"/>
            <a:ext cx="4750418" cy="36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7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>
            <a:cxnSpLocks/>
          </p:cNvCxnSpPr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96904" y="465512"/>
            <a:ext cx="399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65EE66-B6C9-3C26-E096-E3228F5969C3}"/>
              </a:ext>
            </a:extLst>
          </p:cNvPr>
          <p:cNvGrpSpPr/>
          <p:nvPr/>
        </p:nvGrpSpPr>
        <p:grpSpPr>
          <a:xfrm>
            <a:off x="768483" y="901915"/>
            <a:ext cx="1050806" cy="369332"/>
            <a:chOff x="5689861" y="1951707"/>
            <a:chExt cx="112219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E42469-E590-F8BF-A6FC-CB6356F81178}"/>
                </a:ext>
              </a:extLst>
            </p:cNvPr>
            <p:cNvSpPr/>
            <p:nvPr/>
          </p:nvSpPr>
          <p:spPr>
            <a:xfrm>
              <a:off x="5724579" y="2105893"/>
              <a:ext cx="1087478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77FF3-B762-2993-AFED-82A25DC63CB1}"/>
                </a:ext>
              </a:extLst>
            </p:cNvPr>
            <p:cNvSpPr txBox="1"/>
            <p:nvPr/>
          </p:nvSpPr>
          <p:spPr>
            <a:xfrm>
              <a:off x="5689861" y="1951707"/>
              <a:ext cx="1102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32C4C8-A278-8777-4802-A55EFF1121CB}"/>
              </a:ext>
            </a:extLst>
          </p:cNvPr>
          <p:cNvSpPr txBox="1"/>
          <p:nvPr/>
        </p:nvSpPr>
        <p:spPr>
          <a:xfrm>
            <a:off x="1800597" y="2601294"/>
            <a:ext cx="6933433" cy="88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 Bean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으로 파라미터를 받는다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(champ)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3E36A-1F18-82C2-FB5C-74A900F8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26" y="1526389"/>
            <a:ext cx="7029450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EA6136-1306-81DA-6D17-235544BC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34" y="4316007"/>
            <a:ext cx="7048500" cy="92174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DF5F2-3647-B337-3BFF-505D79627A1B}"/>
              </a:ext>
            </a:extLst>
          </p:cNvPr>
          <p:cNvGrpSpPr/>
          <p:nvPr/>
        </p:nvGrpSpPr>
        <p:grpSpPr>
          <a:xfrm>
            <a:off x="891330" y="3691534"/>
            <a:ext cx="923637" cy="369332"/>
            <a:chOff x="5773963" y="1951707"/>
            <a:chExt cx="923637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2623B7-3ED9-E20D-61DD-B2525D47BC7D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912551-70C7-279F-1B60-EC8E5F3DB577}"/>
                </a:ext>
              </a:extLst>
            </p:cNvPr>
            <p:cNvSpPr txBox="1"/>
            <p:nvPr/>
          </p:nvSpPr>
          <p:spPr>
            <a:xfrm>
              <a:off x="5822603" y="1951707"/>
              <a:ext cx="791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1759926" y="5326780"/>
            <a:ext cx="5263444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받은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lane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정보로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restTierList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5174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5642" y="465512"/>
            <a:ext cx="40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라인 선택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오른쪽 리스트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1247857" y="4710060"/>
            <a:ext cx="5464228" cy="131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챔피언한글이름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픽률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밴률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카운터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1,2,3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챔피언티어와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승률 순으로 정렬해서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C6BDB-1DAB-81DE-CD1C-97720293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88" y="1714078"/>
            <a:ext cx="7067550" cy="323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1B7BD7-6232-6BF2-B4A3-A94E40C6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88" y="3030385"/>
            <a:ext cx="7010400" cy="149542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11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4243" y="465512"/>
            <a:ext cx="256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806940" y="5063077"/>
            <a:ext cx="433482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챔피언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상세정보를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출력할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default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값으로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tier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정해준다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ServiceClass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ChampionDetailMM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클래스의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clickDetail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championId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tier)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실행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return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4324493" y="1499864"/>
            <a:ext cx="4029397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championHome.jsp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챔피언 초상화 클릭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4959911" y="3482561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9365F29-C1AE-7162-2F20-525DA299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81" y="1642370"/>
            <a:ext cx="3299446" cy="4750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12538-ED63-7019-31EB-1F835575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51" y="4026391"/>
            <a:ext cx="4355765" cy="1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3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1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756CD-E6A9-2722-5C30-1FAC24D0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6" y="1496351"/>
            <a:ext cx="5062022" cy="48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8EA02D-1CFE-832A-73BD-3E51AB83B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12" y="1494315"/>
            <a:ext cx="57340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752D5-C5B4-A148-D16D-40D874A290A6}"/>
              </a:ext>
            </a:extLst>
          </p:cNvPr>
          <p:cNvSpPr txBox="1"/>
          <p:nvPr/>
        </p:nvSpPr>
        <p:spPr>
          <a:xfrm>
            <a:off x="5668553" y="4055728"/>
            <a:ext cx="5873820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승률이 가장 높은 룬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검색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승률이 높은 룬의 보조능력치를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StringTokenizer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이용해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가지로 쪼갠다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승률이 가장 높은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룬을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selectRunes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메인룬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서브룬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통해 선택한 룬 뿐 아니라 관련 룬을 모두 검색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검색해온 룬 데이터들을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makeIngTag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통해 태그를 만들고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반환 받아서 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저장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검색한 해당 </a:t>
            </a:r>
            <a:r>
              <a:rPr lang="en-US" altLang="ko-KR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룬의 승률 및 게임 수 역시 </a:t>
            </a:r>
            <a:r>
              <a:rPr lang="ko-KR" altLang="en-US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티어정보와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함께 </a:t>
            </a:r>
            <a:r>
              <a:rPr lang="en-US" altLang="ko-KR" sz="13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3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저장</a:t>
            </a:r>
            <a:endParaRPr lang="en-US" altLang="ko-KR" sz="13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023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1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52E538-536C-B726-6698-40AAF247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3" y="1493568"/>
            <a:ext cx="6987786" cy="47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6EDA-588E-4D4D-6A03-ED90C3F7D666}"/>
              </a:ext>
            </a:extLst>
          </p:cNvPr>
          <p:cNvSpPr txBox="1"/>
          <p:nvPr/>
        </p:nvSpPr>
        <p:spPr>
          <a:xfrm>
            <a:off x="7739517" y="2654396"/>
            <a:ext cx="4336105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받은 룬 데이터를 기준으로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switch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문을 사용하여 해당 룬 데이터와 관련된 룬을 모두 검색한 후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list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형태로 반환한다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9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635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역할 및 기여도</a:t>
            </a:r>
            <a:endParaRPr lang="en-US" altLang="ko-KR" sz="4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414637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3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482871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635904" y="2477545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47F923-4CC6-E48F-61DE-D80C793C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71" y="1505937"/>
            <a:ext cx="9375950" cy="928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DF0365-0CE9-AB5E-308E-9659FC45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1" y="3001062"/>
            <a:ext cx="6531889" cy="1258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72B5BF-CD9B-C460-07C2-BF71DCD1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0" y="4418756"/>
            <a:ext cx="6531889" cy="1866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68293-8831-2FC0-5141-2B2CAA0E10AE}"/>
              </a:ext>
            </a:extLst>
          </p:cNvPr>
          <p:cNvSpPr txBox="1"/>
          <p:nvPr/>
        </p:nvSpPr>
        <p:spPr>
          <a:xfrm>
            <a:off x="7485160" y="3116856"/>
            <a:ext cx="4667928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파라미터로 사용할 라인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챔피언아이디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챔피언 한글 이름을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해당 챔피언의 승률이 가장 높은 룬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2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가지를 검색</a:t>
            </a:r>
            <a:endParaRPr lang="en-US" altLang="ko-KR" sz="1400" i="0" u="none" strike="no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룬의 승률과 게임 수를 검색</a:t>
            </a:r>
            <a:endParaRPr lang="ko-KR" altLang="en-US" sz="1400" b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54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4154" y="465512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룬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C96462-0D6E-4DFA-76C4-09F51EB0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06" y="1366947"/>
            <a:ext cx="6467155" cy="5141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7986148" y="2491896"/>
            <a:ext cx="3250932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상세페이지 첫 화면은 빌드 탭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 한 챔피언이 들고 간 룬 빌드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횟수 나타냄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7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0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소환사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 주문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C2B6D37-BA29-0A97-AF46-855C1D12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6" y="1496351"/>
            <a:ext cx="7360954" cy="2565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7EE9EE-F3B6-0B33-DFA2-6DACC097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36" y="2561505"/>
            <a:ext cx="4700008" cy="3631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937606" y="4195988"/>
            <a:ext cx="5463902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스펠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스펠이 위치한 순서에 따라 같은 스펠일지라도 다른 데이터로 인식하기 때문에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if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문으로 비교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같은 값은 게임 횟수와 승수 합산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승률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다시 계산한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값을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값 교체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소수점 두자리까지 나타내기 위해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String.format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TOP2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스펠만 가져올 것이기 때문에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cnt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이면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break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141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0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소환사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 주문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939838" y="4374169"/>
            <a:ext cx="51561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테이블의 모든 컬럼을 가져와서 게임횟수가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높은 순으로 정렬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60C01A-B7BA-5B4E-C82D-07A7DA34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8" y="1626336"/>
            <a:ext cx="9296400" cy="285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523627-C8A2-5127-8620-F21BEA9E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38" y="3069894"/>
            <a:ext cx="47529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2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73335" y="465512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7466148" y="2644402"/>
            <a:ext cx="4376718" cy="217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Start_items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와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getBoots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시작 아이템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신발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TOP2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까지만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시작 아이템과 신발을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ModelAndView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 담는다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7AAA3-4F99-B4C4-3C82-84C8C838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7" y="1574920"/>
            <a:ext cx="68488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42078" y="465512"/>
            <a:ext cx="530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 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431815" y="3688270"/>
            <a:ext cx="51561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테이블의 모든 컬럼을 가져와서 게임횟수가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높은 두 가지만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61C045-2972-3A21-E183-BC64E056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8" y="1569793"/>
            <a:ext cx="9772650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3430B-B9F1-2B7F-192A-90000A76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69" y="2984118"/>
            <a:ext cx="5267542" cy="15897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66CA8-9D19-8209-0F61-37A70EC5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70" y="4685362"/>
            <a:ext cx="5267542" cy="14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51938" y="465512"/>
            <a:ext cx="588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스펠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시작 아이템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신발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6214145" y="2770774"/>
            <a:ext cx="4635207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소환사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주문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 아이템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신발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op2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04B547-0496-D853-DF9E-54C7C89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48" y="1331593"/>
            <a:ext cx="4260142" cy="53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06762" y="465512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3611076" y="5120635"/>
            <a:ext cx="5909355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Skill_build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스킬 빌드 하나만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championSkill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통해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1,2,3,4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되어있는 스킬을 영문으로 바꿔 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스킬을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F70064-967C-21B2-0FD3-7E0602D3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99" y="2096930"/>
            <a:ext cx="3836999" cy="17552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399DC4-548B-83F9-1EAA-C8939393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" y="1496351"/>
            <a:ext cx="5620285" cy="24886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02AC2F6-98E3-BA8A-9AB0-681ED1A89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8" y="3994738"/>
            <a:ext cx="5620285" cy="1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06762" y="465512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7163016" y="3538537"/>
            <a:ext cx="4796228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스킬을 다 찍은 순서를 가져오기 위해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skill_lst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Lv1~lv10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까지 찍은 스킬을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 안에 있는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Q, W, 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개수를 카운트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조건문을 통해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스킬 이미지를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98B496-E35C-A2A1-7A4A-A5C608EF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6" y="1524176"/>
            <a:ext cx="973455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94E39E-51D6-87A4-EC36-7E54A05D1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70"/>
          <a:stretch/>
        </p:blipFill>
        <p:spPr>
          <a:xfrm>
            <a:off x="489796" y="3201829"/>
            <a:ext cx="3180557" cy="2420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4C251A-3533-0E0C-7596-FA135096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70"/>
          <a:stretch/>
        </p:blipFill>
        <p:spPr>
          <a:xfrm>
            <a:off x="3806762" y="3201828"/>
            <a:ext cx="3180557" cy="2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0964" y="465512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186A02-9CB4-7ABE-E3C7-BE3AEB646643}"/>
              </a:ext>
            </a:extLst>
          </p:cNvPr>
          <p:cNvSpPr txBox="1"/>
          <p:nvPr/>
        </p:nvSpPr>
        <p:spPr>
          <a:xfrm>
            <a:off x="1800671" y="4906332"/>
            <a:ext cx="5909355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Dao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인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IchampionDao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의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getItem_build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()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를 실행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게임횟수가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가장 많은 아이템 빌드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가져옴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ModelAndView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아이템을 담음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CFC7A-8E2D-84EB-C94D-6B14E3B1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11" y="1574920"/>
            <a:ext cx="7053047" cy="30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51916" y="46551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역할 및 기여도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7DFF5C-DA6C-D8E9-D7A4-736C9BCE4A0A}"/>
              </a:ext>
            </a:extLst>
          </p:cNvPr>
          <p:cNvSpPr/>
          <p:nvPr/>
        </p:nvSpPr>
        <p:spPr>
          <a:xfrm>
            <a:off x="5619709" y="3433383"/>
            <a:ext cx="4336471" cy="423145"/>
          </a:xfrm>
          <a:prstGeom prst="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79D80-2165-C0AB-4FE7-DCA27904B6E3}"/>
              </a:ext>
            </a:extLst>
          </p:cNvPr>
          <p:cNvSpPr/>
          <p:nvPr/>
        </p:nvSpPr>
        <p:spPr>
          <a:xfrm>
            <a:off x="5619709" y="3433383"/>
            <a:ext cx="2386155" cy="423145"/>
          </a:xfrm>
          <a:prstGeom prst="rect">
            <a:avLst/>
          </a:prstGeom>
          <a:solidFill>
            <a:srgbClr val="F0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609E2-157B-49A5-5356-D053B64ECEF3}"/>
              </a:ext>
            </a:extLst>
          </p:cNvPr>
          <p:cNvGrpSpPr/>
          <p:nvPr/>
        </p:nvGrpSpPr>
        <p:grpSpPr>
          <a:xfrm>
            <a:off x="849491" y="1422522"/>
            <a:ext cx="1057130" cy="369332"/>
            <a:chOff x="1357746" y="1951707"/>
            <a:chExt cx="1057130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0FC68C-1BBC-FF85-0E0F-4D746A3E7043}"/>
                </a:ext>
              </a:extLst>
            </p:cNvPr>
            <p:cNvSpPr/>
            <p:nvPr/>
          </p:nvSpPr>
          <p:spPr>
            <a:xfrm>
              <a:off x="1357746" y="2105893"/>
              <a:ext cx="1057130" cy="215146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15D10F-468D-2CEF-0074-A2DFE74EA452}"/>
                </a:ext>
              </a:extLst>
            </p:cNvPr>
            <p:cNvSpPr txBox="1"/>
            <p:nvPr/>
          </p:nvSpPr>
          <p:spPr>
            <a:xfrm>
              <a:off x="1424269" y="1951707"/>
              <a:ext cx="607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D29A3B-A024-055D-6EBD-DB51BE5B3802}"/>
              </a:ext>
            </a:extLst>
          </p:cNvPr>
          <p:cNvSpPr/>
          <p:nvPr/>
        </p:nvSpPr>
        <p:spPr>
          <a:xfrm>
            <a:off x="790857" y="2403225"/>
            <a:ext cx="3761420" cy="3042811"/>
          </a:xfrm>
          <a:prstGeom prst="rect">
            <a:avLst/>
          </a:prstGeom>
          <a:solidFill>
            <a:srgbClr val="529FC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529FC6"/>
                </a:solidFill>
              </a:rPr>
              <a:t>프론트엔드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529FC6"/>
                </a:solidFill>
              </a:rPr>
              <a:t>백엔드</a:t>
            </a:r>
            <a:r>
              <a:rPr lang="ko-KR" altLang="en-US" dirty="0">
                <a:solidFill>
                  <a:srgbClr val="529FC6"/>
                </a:solidFill>
              </a:rPr>
              <a:t> 설계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529FC6"/>
                </a:solidFill>
              </a:rPr>
              <a:t>CSS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챔피언 분석 구현</a:t>
            </a:r>
            <a:r>
              <a:rPr lang="en-US" altLang="ko-KR" dirty="0">
                <a:solidFill>
                  <a:srgbClr val="529FC6"/>
                </a:solidFill>
              </a:rPr>
              <a:t>(</a:t>
            </a:r>
            <a:r>
              <a:rPr lang="ko-KR" altLang="en-US" dirty="0">
                <a:solidFill>
                  <a:srgbClr val="529FC6"/>
                </a:solidFill>
              </a:rPr>
              <a:t>빌드</a:t>
            </a:r>
            <a:r>
              <a:rPr lang="en-US" altLang="ko-KR" dirty="0">
                <a:solidFill>
                  <a:srgbClr val="529FC6"/>
                </a:solidFill>
              </a:rPr>
              <a:t>,</a:t>
            </a:r>
            <a:r>
              <a:rPr lang="ko-KR" altLang="en-US" dirty="0">
                <a:solidFill>
                  <a:srgbClr val="529FC6"/>
                </a:solidFill>
              </a:rPr>
              <a:t>아이템</a:t>
            </a:r>
            <a:r>
              <a:rPr lang="en-US" altLang="ko-KR" dirty="0">
                <a:solidFill>
                  <a:srgbClr val="529FC6"/>
                </a:solidFill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데이터베이스 관리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파이썬 데이터 수집 및 </a:t>
            </a:r>
            <a:r>
              <a:rPr lang="ko-KR" altLang="en-US" dirty="0" err="1">
                <a:solidFill>
                  <a:srgbClr val="529FC6"/>
                </a:solidFill>
              </a:rPr>
              <a:t>전처리</a:t>
            </a:r>
            <a:endParaRPr lang="en-US" altLang="ko-KR" dirty="0">
              <a:solidFill>
                <a:srgbClr val="529FC6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529FC6"/>
                </a:solidFill>
              </a:rPr>
              <a:t>데이터 </a:t>
            </a:r>
            <a:r>
              <a:rPr lang="ko-KR" altLang="en-US" dirty="0" err="1">
                <a:solidFill>
                  <a:srgbClr val="529FC6"/>
                </a:solidFill>
              </a:rPr>
              <a:t>전처리</a:t>
            </a:r>
            <a:r>
              <a:rPr lang="ko-KR" altLang="en-US" dirty="0">
                <a:solidFill>
                  <a:srgbClr val="529FC6"/>
                </a:solidFill>
              </a:rPr>
              <a:t> 모듈 구현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7B486E-5B0D-2054-487C-9438A064E2BE}"/>
              </a:ext>
            </a:extLst>
          </p:cNvPr>
          <p:cNvGrpSpPr/>
          <p:nvPr/>
        </p:nvGrpSpPr>
        <p:grpSpPr>
          <a:xfrm>
            <a:off x="5726349" y="1404912"/>
            <a:ext cx="1354888" cy="386942"/>
            <a:chOff x="5960313" y="1951707"/>
            <a:chExt cx="1354888" cy="3869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EDBE90-14F1-76CA-1329-0E4FE95F76B4}"/>
                </a:ext>
              </a:extLst>
            </p:cNvPr>
            <p:cNvSpPr/>
            <p:nvPr/>
          </p:nvSpPr>
          <p:spPr>
            <a:xfrm>
              <a:off x="5999587" y="2105893"/>
              <a:ext cx="1315614" cy="23275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3C5D22-FD28-4C9E-80CC-DB341A34F7A3}"/>
                </a:ext>
              </a:extLst>
            </p:cNvPr>
            <p:cNvSpPr txBox="1"/>
            <p:nvPr/>
          </p:nvSpPr>
          <p:spPr>
            <a:xfrm>
              <a:off x="5960313" y="1951707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기여도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3A8E981-2049-C737-48E7-CBD2ADD2635E}"/>
              </a:ext>
            </a:extLst>
          </p:cNvPr>
          <p:cNvSpPr txBox="1"/>
          <p:nvPr/>
        </p:nvSpPr>
        <p:spPr>
          <a:xfrm>
            <a:off x="9354488" y="3475678"/>
            <a:ext cx="601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167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99225" y="465512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686704" y="3002412"/>
            <a:ext cx="5156162" cy="260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스킬 테이블의 모든 컬럼을 가져와서 게임 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많은 한 가지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아이템 테이블의 챔피언 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아이디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팀포지션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라인의 총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컬럼을 가져옴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게임횟수가 가장 많은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6734F1-9003-8D99-22F0-1ED07258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9" y="1577085"/>
            <a:ext cx="9987571" cy="507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6A64-69F8-C467-F2E6-D77DCDAF0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22" y="2953773"/>
            <a:ext cx="5542994" cy="1324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2B6AE3-5A3A-D6F2-4874-D64A3467C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1" y="4560887"/>
            <a:ext cx="5617925" cy="12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5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99229" y="465512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빌드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스킬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빌드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F2290-02F5-24FC-2BE4-D011F80781C1}"/>
              </a:ext>
            </a:extLst>
          </p:cNvPr>
          <p:cNvGrpSpPr/>
          <p:nvPr/>
        </p:nvGrpSpPr>
        <p:grpSpPr>
          <a:xfrm>
            <a:off x="775855" y="901915"/>
            <a:ext cx="1300480" cy="369332"/>
            <a:chOff x="5746180" y="1951707"/>
            <a:chExt cx="1300480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723652-EA0E-800B-0200-3EC1F819AA79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4402F-55B4-1D6F-6274-217808DCD01C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C340FA-8565-54EA-EB04-BC35254E1EB0}"/>
              </a:ext>
            </a:extLst>
          </p:cNvPr>
          <p:cNvSpPr txBox="1"/>
          <p:nvPr/>
        </p:nvSpPr>
        <p:spPr>
          <a:xfrm>
            <a:off x="7515539" y="3113826"/>
            <a:ext cx="4635207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스킬 빌드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선택한 챔피언이 많이 선택한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빌드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9A481-7F82-89DF-85B2-48937E06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8" y="3772052"/>
            <a:ext cx="6618565" cy="29695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8A243B-46D6-194A-1B85-E6CC76D8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8" y="1425433"/>
            <a:ext cx="6618565" cy="22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65217" y="46551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854118" y="5210885"/>
            <a:ext cx="4554246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if- else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문을 통해 한글 라인 정보를 영어로 바꿔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</a:rPr>
              <a:t>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a typeface="+mj-ea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itemInfo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()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+mj-ea"/>
              </a:rPr>
              <a:t>함수를 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EC071-12B7-7DFD-AD6A-9A9510B411DD}"/>
              </a:ext>
            </a:extLst>
          </p:cNvPr>
          <p:cNvSpPr txBox="1"/>
          <p:nvPr/>
        </p:nvSpPr>
        <p:spPr>
          <a:xfrm>
            <a:off x="7062154" y="1996170"/>
            <a:ext cx="4664334" cy="13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championDetail.jsp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탭 클릭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DB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에서 검색해온 값과 함께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item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.jsp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forwarding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RelationPage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: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item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.jsp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2A66C3-0BEC-09F2-EAF9-053C68693F1D}"/>
              </a:ext>
            </a:extLst>
          </p:cNvPr>
          <p:cNvGrpSpPr/>
          <p:nvPr/>
        </p:nvGrpSpPr>
        <p:grpSpPr>
          <a:xfrm>
            <a:off x="640188" y="4248184"/>
            <a:ext cx="1071280" cy="385276"/>
            <a:chOff x="1268446" y="1951707"/>
            <a:chExt cx="1071280" cy="38527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32CC7FE-81E7-5A8E-626B-5D8ADBC3EBCB}"/>
                </a:ext>
              </a:extLst>
            </p:cNvPr>
            <p:cNvSpPr/>
            <p:nvPr/>
          </p:nvSpPr>
          <p:spPr>
            <a:xfrm>
              <a:off x="1268446" y="2105892"/>
              <a:ext cx="1071280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0955E7-18A7-8575-FC24-466E2770EEB1}"/>
                </a:ext>
              </a:extLst>
            </p:cNvPr>
            <p:cNvSpPr txBox="1"/>
            <p:nvPr/>
          </p:nvSpPr>
          <p:spPr>
            <a:xfrm>
              <a:off x="1284182" y="1951707"/>
              <a:ext cx="1022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Controller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E5A54D9-29B9-ECD7-0822-7E24CC2A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88" y="1625535"/>
            <a:ext cx="6231015" cy="25509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2DB75C-D20A-9857-2A60-D064DFB881B7}"/>
              </a:ext>
            </a:extLst>
          </p:cNvPr>
          <p:cNvSpPr/>
          <p:nvPr/>
        </p:nvSpPr>
        <p:spPr>
          <a:xfrm>
            <a:off x="1575881" y="2740480"/>
            <a:ext cx="476655" cy="262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67B26B-3604-7C84-46DD-7C2D27D5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3" y="4765619"/>
            <a:ext cx="5880071" cy="19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2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02700" y="465512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457C19-BCBB-4D41-4A19-613CED7E8045}"/>
              </a:ext>
            </a:extLst>
          </p:cNvPr>
          <p:cNvGrpSpPr/>
          <p:nvPr/>
        </p:nvGrpSpPr>
        <p:grpSpPr>
          <a:xfrm>
            <a:off x="116378" y="972833"/>
            <a:ext cx="1570497" cy="369332"/>
            <a:chOff x="5348145" y="1951707"/>
            <a:chExt cx="1790876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241962-C640-8BC6-291A-480BCF93A6DA}"/>
                </a:ext>
              </a:extLst>
            </p:cNvPr>
            <p:cNvSpPr/>
            <p:nvPr/>
          </p:nvSpPr>
          <p:spPr>
            <a:xfrm>
              <a:off x="5773963" y="2105893"/>
              <a:ext cx="923637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924E7-71AC-291E-819D-B83633D2C701}"/>
                </a:ext>
              </a:extLst>
            </p:cNvPr>
            <p:cNvSpPr txBox="1"/>
            <p:nvPr/>
          </p:nvSpPr>
          <p:spPr>
            <a:xfrm>
              <a:off x="5348145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Service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80D882-8A54-490E-5687-06B478CA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6" y="1496351"/>
            <a:ext cx="4699959" cy="2968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C1EF0-AC8C-6501-98A7-A8A603E2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47" y="1499006"/>
            <a:ext cx="6108296" cy="29657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3B2B2A-7947-5070-E906-AFD30906AB4D}"/>
              </a:ext>
            </a:extLst>
          </p:cNvPr>
          <p:cNvSpPr txBox="1"/>
          <p:nvPr/>
        </p:nvSpPr>
        <p:spPr>
          <a:xfrm>
            <a:off x="2385783" y="4563396"/>
            <a:ext cx="5832542" cy="217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getChampionItem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championName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함수로 검색해온 아이템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가지 빌드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정보를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담는다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getChampionBoots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championName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lane)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함수를 통해 해당 챔피언의 신발 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4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가지 정보를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ModelAnd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담는다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item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setViewName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한 후 </a:t>
            </a:r>
            <a:r>
              <a:rPr lang="en-US" altLang="ko-KR" sz="14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mav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return</a:t>
            </a:r>
          </a:p>
        </p:txBody>
      </p:sp>
    </p:spTree>
    <p:extLst>
      <p:ext uri="{BB962C8B-B14F-4D97-AF65-F5344CB8AC3E}">
        <p14:creationId xmlns:p14="http://schemas.microsoft.com/office/powerpoint/2010/main" val="181268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02706" y="465512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A3CB0-907D-B054-4AB4-C722C5828FE3}"/>
              </a:ext>
            </a:extLst>
          </p:cNvPr>
          <p:cNvSpPr txBox="1"/>
          <p:nvPr/>
        </p:nvSpPr>
        <p:spPr>
          <a:xfrm>
            <a:off x="6803082" y="3126512"/>
            <a:ext cx="5156162" cy="3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로 받았던 파라미터를 통해 아이템 테이블의 챔피언 이름</a:t>
            </a:r>
            <a:r>
              <a:rPr lang="en-US" altLang="ko-KR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팀포지션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라인의 총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판수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승률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픽률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컬럼을 가져옴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게임횟수가 가장 많은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아이템</a:t>
            </a:r>
            <a:r>
              <a:rPr lang="ko-KR" altLang="en-US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테이블의 모든 컬럼을 가져와서 게임 횟수가 가장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많은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검색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90069-E444-0F2D-44B2-456D6C3CCEFD}"/>
              </a:ext>
            </a:extLst>
          </p:cNvPr>
          <p:cNvGrpSpPr/>
          <p:nvPr/>
        </p:nvGrpSpPr>
        <p:grpSpPr>
          <a:xfrm>
            <a:off x="735788" y="1001888"/>
            <a:ext cx="1024138" cy="369332"/>
            <a:chOff x="5892146" y="1951707"/>
            <a:chExt cx="1024138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6DE3641-1CBE-1AC7-E3CB-B8688819B11D}"/>
                </a:ext>
              </a:extLst>
            </p:cNvPr>
            <p:cNvSpPr/>
            <p:nvPr/>
          </p:nvSpPr>
          <p:spPr>
            <a:xfrm>
              <a:off x="6045179" y="2105893"/>
              <a:ext cx="718073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37DD2B-AB17-3746-D323-C3D6BABCAD07}"/>
                </a:ext>
              </a:extLst>
            </p:cNvPr>
            <p:cNvSpPr txBox="1"/>
            <p:nvPr/>
          </p:nvSpPr>
          <p:spPr>
            <a:xfrm>
              <a:off x="5892146" y="1951707"/>
              <a:ext cx="1024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Dao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EBFB94-0392-E225-2C95-A5A7A5BBBD35}"/>
              </a:ext>
            </a:extLst>
          </p:cNvPr>
          <p:cNvGrpSpPr/>
          <p:nvPr/>
        </p:nvGrpSpPr>
        <p:grpSpPr>
          <a:xfrm>
            <a:off x="888821" y="2389993"/>
            <a:ext cx="1026312" cy="385276"/>
            <a:chOff x="941434" y="1951707"/>
            <a:chExt cx="1026312" cy="385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98A1A9-8E53-71BC-55BA-E11DCFB7C672}"/>
                </a:ext>
              </a:extLst>
            </p:cNvPr>
            <p:cNvSpPr/>
            <p:nvPr/>
          </p:nvSpPr>
          <p:spPr>
            <a:xfrm>
              <a:off x="941434" y="2105892"/>
              <a:ext cx="1026312" cy="231091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F60490-56A8-574B-0080-4D0ABF6B8E17}"/>
                </a:ext>
              </a:extLst>
            </p:cNvPr>
            <p:cNvSpPr txBox="1"/>
            <p:nvPr/>
          </p:nvSpPr>
          <p:spPr>
            <a:xfrm>
              <a:off x="992451" y="19517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Mapper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62F5FC-44C4-0BBB-C3B2-91232BF2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22" y="1516164"/>
            <a:ext cx="9839325" cy="695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A7CF8-3102-F453-0AA1-C3E8277F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21" y="3002412"/>
            <a:ext cx="5797883" cy="184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FAE8C3-B187-3B67-1FBC-8A44C3EE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1" y="5079463"/>
            <a:ext cx="5797883" cy="12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65216" y="46551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챔피언 분석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상세페이지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아이템 탭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6096000" y="4709625"/>
            <a:ext cx="433482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챔피언이 많이 선택한 아이템 빌드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챔피언이 많이 선택한 신발의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TOP4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12406" y="1073687"/>
            <a:ext cx="1300480" cy="369332"/>
            <a:chOff x="5746180" y="1951707"/>
            <a:chExt cx="1300480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5773963" y="2105893"/>
              <a:ext cx="126530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746180" y="1951707"/>
              <a:ext cx="130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 화면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88B4926-D880-C181-AB4D-656BF3C6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1" y="1597204"/>
            <a:ext cx="5143229" cy="40329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CDFF9B-7AB7-6A7E-B07F-818F527B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15" y="1597204"/>
            <a:ext cx="5004015" cy="26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035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소감</a:t>
            </a:r>
            <a:endParaRPr lang="en-US" altLang="ko-KR" sz="4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48513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19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94765" y="465512"/>
            <a:ext cx="20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소감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1C24C1-EF10-34A5-9FC4-B6C71EC63340}"/>
              </a:ext>
            </a:extLst>
          </p:cNvPr>
          <p:cNvSpPr/>
          <p:nvPr/>
        </p:nvSpPr>
        <p:spPr>
          <a:xfrm>
            <a:off x="2606864" y="1300797"/>
            <a:ext cx="6978272" cy="4639540"/>
          </a:xfrm>
          <a:prstGeom prst="rect">
            <a:avLst/>
          </a:prstGeom>
          <a:blipFill dpi="0" rotWithShape="1">
            <a:blip r:embed="rId3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평상시에 궁금했고 구현하고 싶었던 영역이다 보니 상당히 즐겁게 프로젝트를 진행하였습니다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프로젝트를 진행하면서 팀원들과 소통이 원활하게 진행되었고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무언가를 만들어야 한다는 압박감으로 가득 차기보다는 즐겁게 만들고 배워간다는 생각으로 프로젝트를 임했던 것 같습니다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팀원들과의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의사소통이나 협업의 중요성에 대해 다시 한번 깨닫게 되는 계기가 되기도 했고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기간동안 힘든 점도 있었지만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팀원들과 잘 극복해서 좋은 결과물 만들어 낸 것 같아 기쁩니다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7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53030" y="3345873"/>
            <a:ext cx="2485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>
                  <a:alpha val="6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9719" y="2660461"/>
            <a:ext cx="3972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54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  <a:endParaRPr lang="ko-KR" altLang="en-US" sz="9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>
                  <a:alpha val="54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71567" y="3252231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26789" y="3250195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1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E46A7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및 소개</a:t>
            </a:r>
            <a:endParaRPr lang="en-US" altLang="ko-KR" sz="4000" dirty="0">
              <a:solidFill>
                <a:srgbClr val="E46A7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46A7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8706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635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534519" y="465512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롤 데이터 분석을 선택한 이유 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67530" y="1909488"/>
            <a:ext cx="1743757" cy="369332"/>
            <a:chOff x="929603" y="1951707"/>
            <a:chExt cx="1743757" cy="369332"/>
          </a:xfrm>
        </p:grpSpPr>
        <p:sp>
          <p:nvSpPr>
            <p:cNvPr id="33" name="직사각형 32"/>
            <p:cNvSpPr/>
            <p:nvPr/>
          </p:nvSpPr>
          <p:spPr>
            <a:xfrm>
              <a:off x="932932" y="2105893"/>
              <a:ext cx="1740428" cy="21513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9603" y="1951707"/>
              <a:ext cx="171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 점유율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1" name="Circle">
            <a:extLst>
              <a:ext uri="{FF2B5EF4-FFF2-40B4-BE49-F238E27FC236}">
                <a16:creationId xmlns:a16="http://schemas.microsoft.com/office/drawing/2014/main" id="{8C4E561D-7883-17E2-A449-7C8E17341F5F}"/>
              </a:ext>
            </a:extLst>
          </p:cNvPr>
          <p:cNvSpPr/>
          <p:nvPr/>
        </p:nvSpPr>
        <p:spPr>
          <a:xfrm>
            <a:off x="422825" y="1737314"/>
            <a:ext cx="4993200" cy="4993213"/>
          </a:xfrm>
          <a:prstGeom prst="ellipse">
            <a:avLst/>
          </a:prstGeom>
          <a:solidFill>
            <a:srgbClr val="FAE2E4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06652988-D5EB-E88F-DE70-C86C75D01C7F}"/>
              </a:ext>
            </a:extLst>
          </p:cNvPr>
          <p:cNvSpPr/>
          <p:nvPr/>
        </p:nvSpPr>
        <p:spPr>
          <a:xfrm>
            <a:off x="1145669" y="3165940"/>
            <a:ext cx="3596400" cy="3596081"/>
          </a:xfrm>
          <a:prstGeom prst="ellipse">
            <a:avLst/>
          </a:prstGeom>
          <a:solidFill>
            <a:srgbClr val="F6CACD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7" name="Circle">
            <a:extLst>
              <a:ext uri="{FF2B5EF4-FFF2-40B4-BE49-F238E27FC236}">
                <a16:creationId xmlns:a16="http://schemas.microsoft.com/office/drawing/2014/main" id="{9760CA07-AB73-DC9A-52FD-11848539C1B5}"/>
              </a:ext>
            </a:extLst>
          </p:cNvPr>
          <p:cNvSpPr/>
          <p:nvPr/>
        </p:nvSpPr>
        <p:spPr>
          <a:xfrm>
            <a:off x="1946134" y="4707229"/>
            <a:ext cx="2052000" cy="2052000"/>
          </a:xfrm>
          <a:prstGeom prst="ellipse">
            <a:avLst/>
          </a:prstGeom>
          <a:solidFill>
            <a:srgbClr val="F0ABB0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dirty="0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0027FB69-EB31-1C42-2B2D-86CA95060734}"/>
              </a:ext>
            </a:extLst>
          </p:cNvPr>
          <p:cNvSpPr/>
          <p:nvPr/>
        </p:nvSpPr>
        <p:spPr>
          <a:xfrm flipV="1">
            <a:off x="3515594" y="1823221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4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5BE2E2EE-F0D4-372B-1FC9-B2B9EBAD7281}"/>
              </a:ext>
            </a:extLst>
          </p:cNvPr>
          <p:cNvSpPr txBox="1"/>
          <p:nvPr/>
        </p:nvSpPr>
        <p:spPr>
          <a:xfrm>
            <a:off x="6770859" y="2351189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000" tIns="71437" rIns="71437" bIns="71437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년 기준 동시접속자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800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만명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16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년도에 세계 최초로 월 접속자수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억명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달성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1.">
            <a:extLst>
              <a:ext uri="{FF2B5EF4-FFF2-40B4-BE49-F238E27FC236}">
                <a16:creationId xmlns:a16="http://schemas.microsoft.com/office/drawing/2014/main" id="{2263B924-C204-FD89-ED09-001C6BAFDB81}"/>
              </a:ext>
            </a:extLst>
          </p:cNvPr>
          <p:cNvSpPr txBox="1"/>
          <p:nvPr/>
        </p:nvSpPr>
        <p:spPr>
          <a:xfrm>
            <a:off x="5978381" y="1974246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4400" dirty="0">
                <a:solidFill>
                  <a:srgbClr val="529FC6"/>
                </a:solidFill>
              </a:rPr>
              <a:t>1.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E0466FB-53E4-F75A-FA93-ECAFEEB8AFCE}"/>
              </a:ext>
            </a:extLst>
          </p:cNvPr>
          <p:cNvGrpSpPr/>
          <p:nvPr/>
        </p:nvGrpSpPr>
        <p:grpSpPr>
          <a:xfrm>
            <a:off x="6748074" y="3336900"/>
            <a:ext cx="1743757" cy="369332"/>
            <a:chOff x="910147" y="1951707"/>
            <a:chExt cx="1743757" cy="36933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AB0488C-222F-DB9F-593E-4D9CD1BAF253}"/>
                </a:ext>
              </a:extLst>
            </p:cNvPr>
            <p:cNvSpPr/>
            <p:nvPr/>
          </p:nvSpPr>
          <p:spPr>
            <a:xfrm>
              <a:off x="913476" y="2105893"/>
              <a:ext cx="1740428" cy="215135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42EB019-2163-6EE1-002B-81582F7DF497}"/>
                </a:ext>
              </a:extLst>
            </p:cNvPr>
            <p:cNvSpPr txBox="1"/>
            <p:nvPr/>
          </p:nvSpPr>
          <p:spPr>
            <a:xfrm>
              <a:off x="910147" y="1951707"/>
              <a:ext cx="171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E-SPORT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활성화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Line">
            <a:extLst>
              <a:ext uri="{FF2B5EF4-FFF2-40B4-BE49-F238E27FC236}">
                <a16:creationId xmlns:a16="http://schemas.microsoft.com/office/drawing/2014/main" id="{B5499F40-2FC4-4D6C-0B77-EB2F74E44D95}"/>
              </a:ext>
            </a:extLst>
          </p:cNvPr>
          <p:cNvSpPr/>
          <p:nvPr/>
        </p:nvSpPr>
        <p:spPr>
          <a:xfrm flipV="1">
            <a:off x="3515594" y="3250633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64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1F1DCDA3-6967-530D-5B0F-3988067A9250}"/>
              </a:ext>
            </a:extLst>
          </p:cNvPr>
          <p:cNvSpPr txBox="1"/>
          <p:nvPr/>
        </p:nvSpPr>
        <p:spPr>
          <a:xfrm>
            <a:off x="6770859" y="3778601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LCK,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롤드컵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아시안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게임등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다양 한 리그 및 대회 존재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년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롤드컵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최고 시청자 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4400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만명 달성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LCK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활성화로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40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대 인구 유입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6" name="1.">
            <a:extLst>
              <a:ext uri="{FF2B5EF4-FFF2-40B4-BE49-F238E27FC236}">
                <a16:creationId xmlns:a16="http://schemas.microsoft.com/office/drawing/2014/main" id="{E10B2C7D-671B-CCB3-25B3-B7EEE7EC5719}"/>
              </a:ext>
            </a:extLst>
          </p:cNvPr>
          <p:cNvSpPr txBox="1"/>
          <p:nvPr/>
        </p:nvSpPr>
        <p:spPr>
          <a:xfrm>
            <a:off x="5978381" y="3401658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4400" dirty="0">
                <a:solidFill>
                  <a:srgbClr val="529FC6"/>
                </a:solidFill>
              </a:rPr>
              <a:t>2</a:t>
            </a:r>
            <a:r>
              <a:rPr sz="4400" dirty="0">
                <a:solidFill>
                  <a:srgbClr val="529FC6"/>
                </a:solidFill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D16FA4-CF7C-A793-8C23-C8FE0C77D3BB}"/>
              </a:ext>
            </a:extLst>
          </p:cNvPr>
          <p:cNvGrpSpPr/>
          <p:nvPr/>
        </p:nvGrpSpPr>
        <p:grpSpPr>
          <a:xfrm>
            <a:off x="6748074" y="4967398"/>
            <a:ext cx="2478446" cy="369332"/>
            <a:chOff x="633757" y="1951707"/>
            <a:chExt cx="2478446" cy="36933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15B5B5D-A880-F3B1-78F4-FDC4775C6029}"/>
                </a:ext>
              </a:extLst>
            </p:cNvPr>
            <p:cNvSpPr/>
            <p:nvPr/>
          </p:nvSpPr>
          <p:spPr>
            <a:xfrm>
              <a:off x="711581" y="2105894"/>
              <a:ext cx="2346886" cy="20124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B2A66A-5B47-E104-C918-26EEE66D5FCC}"/>
                </a:ext>
              </a:extLst>
            </p:cNvPr>
            <p:cNvSpPr txBox="1"/>
            <p:nvPr/>
          </p:nvSpPr>
          <p:spPr>
            <a:xfrm>
              <a:off x="633757" y="1951707"/>
              <a:ext cx="247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분석사이트 존재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6" name="Line">
            <a:extLst>
              <a:ext uri="{FF2B5EF4-FFF2-40B4-BE49-F238E27FC236}">
                <a16:creationId xmlns:a16="http://schemas.microsoft.com/office/drawing/2014/main" id="{E3A890DD-0088-E826-36D3-C4C680A4AD16}"/>
              </a:ext>
            </a:extLst>
          </p:cNvPr>
          <p:cNvSpPr/>
          <p:nvPr/>
        </p:nvSpPr>
        <p:spPr>
          <a:xfrm flipV="1">
            <a:off x="3515594" y="4842257"/>
            <a:ext cx="7262653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77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68E7B2A6-3700-6209-BDD5-21AD03FD4D68}"/>
              </a:ext>
            </a:extLst>
          </p:cNvPr>
          <p:cNvSpPr txBox="1"/>
          <p:nvPr/>
        </p:nvSpPr>
        <p:spPr>
          <a:xfrm>
            <a:off x="6770859" y="5370225"/>
            <a:ext cx="4538159" cy="74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</a:rPr>
              <a:t>160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개가 넘는 챔피언과 다양한 룬과 아이템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상대 챔피언에 따라 선택할 수 있는 전략이 다양함 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</a:rPr>
              <a:t>각각의 사이트마다 고유의 특징과 장단점 존재</a:t>
            </a:r>
            <a:endParaRPr lang="en-US" altLang="ko-KR" sz="1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1.">
            <a:extLst>
              <a:ext uri="{FF2B5EF4-FFF2-40B4-BE49-F238E27FC236}">
                <a16:creationId xmlns:a16="http://schemas.microsoft.com/office/drawing/2014/main" id="{E2668D8E-A7A1-63C4-2930-FE6963E4B136}"/>
              </a:ext>
            </a:extLst>
          </p:cNvPr>
          <p:cNvSpPr txBox="1"/>
          <p:nvPr/>
        </p:nvSpPr>
        <p:spPr>
          <a:xfrm>
            <a:off x="5978381" y="4993282"/>
            <a:ext cx="597240" cy="96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4400" dirty="0">
                <a:solidFill>
                  <a:srgbClr val="529FC6"/>
                </a:solidFill>
              </a:rPr>
              <a:t>3</a:t>
            </a:r>
            <a:r>
              <a:rPr sz="4400" dirty="0">
                <a:solidFill>
                  <a:srgbClr val="529FC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844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49218" y="46551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42386" y="1490935"/>
            <a:ext cx="2379113" cy="369332"/>
            <a:chOff x="294247" y="1951707"/>
            <a:chExt cx="2379113" cy="369332"/>
          </a:xfrm>
        </p:grpSpPr>
        <p:sp>
          <p:nvSpPr>
            <p:cNvPr id="33" name="직사각형 32"/>
            <p:cNvSpPr/>
            <p:nvPr/>
          </p:nvSpPr>
          <p:spPr>
            <a:xfrm>
              <a:off x="294247" y="2105893"/>
              <a:ext cx="2379113" cy="183988"/>
            </a:xfrm>
            <a:prstGeom prst="rect">
              <a:avLst/>
            </a:prstGeom>
            <a:solidFill>
              <a:srgbClr val="529FC6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9642" y="1951707"/>
              <a:ext cx="2172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</a:t>
              </a:r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</a:t>
              </a:r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9FC6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745709" y="1490935"/>
            <a:ext cx="1915588" cy="369332"/>
            <a:chOff x="5382575" y="1951707"/>
            <a:chExt cx="1915588" cy="369332"/>
          </a:xfrm>
        </p:grpSpPr>
        <p:sp>
          <p:nvSpPr>
            <p:cNvPr id="38" name="직사각형 37"/>
            <p:cNvSpPr/>
            <p:nvPr/>
          </p:nvSpPr>
          <p:spPr>
            <a:xfrm>
              <a:off x="5382575" y="2105894"/>
              <a:ext cx="1915588" cy="183998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5697" y="1951707"/>
              <a:ext cx="17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및 프론트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7D968E-09BE-AC37-25CD-D0D3799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27" y="2318183"/>
            <a:ext cx="1986078" cy="1242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73DFAD-4B11-BBDB-9FCE-F1B369A4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817" y="2597188"/>
            <a:ext cx="1413364" cy="14288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B7C195-7050-7F2D-1159-EB1C766F2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04" y="4428207"/>
            <a:ext cx="2206925" cy="850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1DDF8D-8CEB-1AA6-4B7F-740A10336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9"/>
          <a:stretch/>
        </p:blipFill>
        <p:spPr>
          <a:xfrm>
            <a:off x="3224618" y="4794163"/>
            <a:ext cx="1311122" cy="13204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2D679F-2553-9FE3-959A-FC890A6E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3" t="11105" b="1"/>
          <a:stretch/>
        </p:blipFill>
        <p:spPr>
          <a:xfrm>
            <a:off x="5085924" y="3429000"/>
            <a:ext cx="2020151" cy="12410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CA421C2-EE2F-5A90-E5F6-7BD8C4E21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4612"/>
          <a:stretch/>
        </p:blipFill>
        <p:spPr>
          <a:xfrm>
            <a:off x="7663820" y="2177432"/>
            <a:ext cx="1413365" cy="85030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DB7E90-ADED-629B-0E33-5E0D443CD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431" y="2133108"/>
            <a:ext cx="1915588" cy="9188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7699FBB-D24C-A1C5-77AB-3A9185FBD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6095" y="3380581"/>
            <a:ext cx="1228815" cy="12660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34E4BB5-B772-D990-D872-3E7B3FC53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0431" y="3478593"/>
            <a:ext cx="1948168" cy="75804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B33B50B-52DD-CE6C-724D-26F4A0C2E2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3897" y="5512783"/>
            <a:ext cx="1952625" cy="9144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FA2F32D-4931-9A44-C3B2-7EE2F7D6F3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3333" y="5002794"/>
            <a:ext cx="1774537" cy="1248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98D84BC-F61B-C445-AA99-1AEBF9ED59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6288" y="4437170"/>
            <a:ext cx="1695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42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5876" y="2962589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 spc="3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 algn="l"/>
            <a:r>
              <a:rPr lang="ko-KR" altLang="en-US" sz="4000" dirty="0">
                <a:solidFill>
                  <a:srgbClr val="529FC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구성 및 수행</a:t>
            </a:r>
            <a:endParaRPr lang="en-US" altLang="ko-KR" sz="4000" dirty="0">
              <a:solidFill>
                <a:srgbClr val="529FC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83" y="2874523"/>
            <a:ext cx="673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9FC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29FC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18" idx="2"/>
          </p:cNvCxnSpPr>
          <p:nvPr/>
        </p:nvCxnSpPr>
        <p:spPr>
          <a:xfrm>
            <a:off x="2748414" y="3670475"/>
            <a:ext cx="38706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5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671567" y="875892"/>
            <a:ext cx="684886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" y="1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959244" y="6625244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959244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232756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2756" y="0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392487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2756" y="6625243"/>
            <a:ext cx="232756" cy="232756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726488" y="0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959244" y="232756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726488" y="6625244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959244" y="6392487"/>
            <a:ext cx="232756" cy="232756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43421" y="465512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  <a:ea typeface="나눔스퀘어 ExtraBold" panose="020B0600000101010101" pitchFamily="50" charset="-127"/>
              </a:rPr>
              <a:t>데이터 수집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66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71567" y="763588"/>
            <a:ext cx="93642" cy="93642"/>
          </a:xfrm>
          <a:prstGeom prst="rect">
            <a:avLst/>
          </a:prstGeom>
          <a:solidFill>
            <a:srgbClr val="E46A7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26789" y="761552"/>
            <a:ext cx="93642" cy="93642"/>
          </a:xfrm>
          <a:prstGeom prst="rect">
            <a:avLst/>
          </a:prstGeom>
          <a:solidFill>
            <a:srgbClr val="529FC6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F98E-8BC6-0AD3-7AF9-DF2BFBB05144}"/>
              </a:ext>
            </a:extLst>
          </p:cNvPr>
          <p:cNvSpPr txBox="1"/>
          <p:nvPr/>
        </p:nvSpPr>
        <p:spPr>
          <a:xfrm>
            <a:off x="7815636" y="2671709"/>
            <a:ext cx="4259986" cy="174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티어별로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데이터를 구분해서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DATA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수집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RIOT-API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제공하는 데이터를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형태로 변환 후에 데이터 프레임으로 변환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 &amp; TIMELINE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수집</a:t>
            </a:r>
            <a:endParaRPr lang="en-US" altLang="ko-KR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60941-2CD9-B526-0304-C0FEA97B8BDC}"/>
              </a:ext>
            </a:extLst>
          </p:cNvPr>
          <p:cNvGrpSpPr/>
          <p:nvPr/>
        </p:nvGrpSpPr>
        <p:grpSpPr>
          <a:xfrm>
            <a:off x="661039" y="1073687"/>
            <a:ext cx="895381" cy="369332"/>
            <a:chOff x="5940733" y="1951707"/>
            <a:chExt cx="895381" cy="3693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8D6EA0-B818-59F2-7844-CD854FFEFFBE}"/>
                </a:ext>
              </a:extLst>
            </p:cNvPr>
            <p:cNvSpPr/>
            <p:nvPr/>
          </p:nvSpPr>
          <p:spPr>
            <a:xfrm>
              <a:off x="6013788" y="2105893"/>
              <a:ext cx="785654" cy="215146"/>
            </a:xfrm>
            <a:prstGeom prst="rect">
              <a:avLst/>
            </a:prstGeom>
            <a:solidFill>
              <a:srgbClr val="E46A7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604C0-0521-845F-7668-56EFA08DD685}"/>
                </a:ext>
              </a:extLst>
            </p:cNvPr>
            <p:cNvSpPr txBox="1"/>
            <p:nvPr/>
          </p:nvSpPr>
          <p:spPr>
            <a:xfrm>
              <a:off x="5940733" y="1951707"/>
              <a:ext cx="895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46A73">
                      <a:alpha val="66000"/>
                    </a:srgbClr>
                  </a:solidFill>
                  <a:ea typeface="나눔스퀘어 ExtraBold" panose="020B0600000101010101" pitchFamily="50" charset="-127"/>
                </a:rPr>
                <a:t>모듈</a:t>
              </a:r>
              <a:endPara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46A73">
                    <a:alpha val="66000"/>
                  </a:srgb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9656DF5-325E-B7FA-186D-07EA8FEC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1" y="1757108"/>
            <a:ext cx="7125055" cy="40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0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1770</Words>
  <Application>Microsoft Office PowerPoint</Application>
  <PresentationFormat>와이드스크린</PresentationFormat>
  <Paragraphs>264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Lato Bold</vt:lpstr>
      <vt:lpstr>Libre Caslon Display Regular</vt:lpstr>
      <vt:lpstr>나눔스퀘어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Universe</dc:creator>
  <cp:lastModifiedBy>김 우주</cp:lastModifiedBy>
  <cp:revision>111</cp:revision>
  <dcterms:created xsi:type="dcterms:W3CDTF">2019-05-12T14:01:22Z</dcterms:created>
  <dcterms:modified xsi:type="dcterms:W3CDTF">2022-09-25T19:46:48Z</dcterms:modified>
</cp:coreProperties>
</file>